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84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emf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081" y="0"/>
            <a:ext cx="8621370" cy="6858000"/>
          </a:xfrm>
        </p:spPr>
        <p:txBody>
          <a:bodyPr/>
          <a:lstStyle/>
          <a:p>
            <a:pPr>
              <a:spcBef>
                <a:spcPts val="0"/>
              </a:spcBef>
              <a:buNone/>
              <a:defRPr/>
            </a:pPr>
            <a:endParaRPr lang="hr-HR" sz="2400" b="1" dirty="0">
              <a:solidFill>
                <a:srgbClr val="292929"/>
              </a:solidFill>
            </a:endParaRPr>
          </a:p>
          <a:p>
            <a:pPr marL="0" indent="0">
              <a:buNone/>
              <a:defRPr/>
            </a:pPr>
            <a:r>
              <a:rPr lang="hr-HR" sz="2100" dirty="0">
                <a:solidFill>
                  <a:srgbClr val="000099"/>
                </a:solidFill>
              </a:rPr>
              <a:t>Mjesec hrvatske knjige </a:t>
            </a:r>
          </a:p>
          <a:p>
            <a:pPr marL="0" indent="0">
              <a:buNone/>
              <a:defRPr/>
            </a:pPr>
            <a:r>
              <a:rPr lang="hr-HR" sz="2100" dirty="0">
                <a:solidFill>
                  <a:srgbClr val="000099"/>
                </a:solidFill>
              </a:rPr>
              <a:t>Gradska knjižnica Zadar</a:t>
            </a:r>
            <a:endParaRPr lang="en-US" sz="2100" i="1" dirty="0">
              <a:solidFill>
                <a:srgbClr val="000099"/>
              </a:solidFill>
            </a:endParaRPr>
          </a:p>
          <a:p>
            <a:pPr marL="0" indent="0">
              <a:buNone/>
              <a:defRPr/>
            </a:pPr>
            <a:r>
              <a:rPr lang="hr-HR" sz="1800" dirty="0">
                <a:solidFill>
                  <a:srgbClr val="000099"/>
                </a:solidFill>
              </a:rPr>
              <a:t>Ulica Stjepana Radića 11 b, 23</a:t>
            </a:r>
            <a:r>
              <a:rPr lang="en-US" sz="1800" dirty="0">
                <a:solidFill>
                  <a:srgbClr val="000099"/>
                </a:solidFill>
              </a:rPr>
              <a:t> 000 </a:t>
            </a:r>
            <a:r>
              <a:rPr lang="hr-HR" sz="1800" dirty="0">
                <a:solidFill>
                  <a:srgbClr val="000099"/>
                </a:solidFill>
              </a:rPr>
              <a:t>Zadar</a:t>
            </a:r>
          </a:p>
          <a:p>
            <a:pPr marL="0" indent="0">
              <a:buNone/>
              <a:defRPr/>
            </a:pPr>
            <a:endParaRPr lang="hr-HR" sz="900" dirty="0"/>
          </a:p>
          <a:p>
            <a:pPr marL="0" indent="0">
              <a:buNone/>
              <a:defRPr/>
            </a:pPr>
            <a:r>
              <a:rPr lang="hr-HR" sz="2100" b="1" dirty="0">
                <a:solidFill>
                  <a:srgbClr val="0070C0"/>
                </a:solidFill>
              </a:rPr>
              <a:t>Virtualna i</a:t>
            </a:r>
            <a:r>
              <a:rPr lang="en-US" sz="2100" b="1" dirty="0" err="1">
                <a:solidFill>
                  <a:srgbClr val="0070C0"/>
                </a:solidFill>
              </a:rPr>
              <a:t>zložb</a:t>
            </a:r>
            <a:r>
              <a:rPr lang="hr-HR" sz="2100" b="1" dirty="0">
                <a:solidFill>
                  <a:srgbClr val="0070C0"/>
                </a:solidFill>
              </a:rPr>
              <a:t>a</a:t>
            </a:r>
            <a:r>
              <a:rPr lang="en-US" sz="2100" b="1" dirty="0">
                <a:solidFill>
                  <a:srgbClr val="0070C0"/>
                </a:solidFill>
              </a:rPr>
              <a:t> </a:t>
            </a:r>
            <a:r>
              <a:rPr lang="hr-HR" sz="2100" b="1" dirty="0">
                <a:solidFill>
                  <a:srgbClr val="0070C0"/>
                </a:solidFill>
              </a:rPr>
              <a:t>2. do 13. studenoga 2021.</a:t>
            </a:r>
          </a:p>
          <a:p>
            <a:pPr marL="0" indent="0">
              <a:buNone/>
              <a:defRPr/>
            </a:pPr>
            <a:endParaRPr lang="hr-HR" sz="1800" dirty="0">
              <a:solidFill>
                <a:srgbClr val="0070C0"/>
              </a:solidFill>
            </a:endParaRPr>
          </a:p>
          <a:p>
            <a:pPr marL="0" indent="0">
              <a:buNone/>
              <a:defRPr/>
            </a:pPr>
            <a:r>
              <a:rPr lang="en-US" sz="2800" b="1" dirty="0" err="1">
                <a:solidFill>
                  <a:srgbClr val="00B050"/>
                </a:solidFill>
              </a:rPr>
              <a:t>Zelena</a:t>
            </a:r>
            <a:r>
              <a:rPr lang="en-US" sz="2800" b="1" dirty="0">
                <a:solidFill>
                  <a:srgbClr val="00B050"/>
                </a:solidFill>
              </a:rPr>
              <a:t> </a:t>
            </a:r>
            <a:r>
              <a:rPr lang="en-US" sz="2800" b="1" dirty="0" err="1">
                <a:solidFill>
                  <a:srgbClr val="00B050"/>
                </a:solidFill>
              </a:rPr>
              <a:t>arhitektura</a:t>
            </a:r>
            <a:endParaRPr lang="en-US" sz="2800" dirty="0">
              <a:solidFill>
                <a:srgbClr val="00B050"/>
              </a:solidFill>
            </a:endParaRPr>
          </a:p>
          <a:p>
            <a:pPr marL="0" indent="0">
              <a:buNone/>
              <a:defRPr/>
            </a:pPr>
            <a:endParaRPr lang="hr-HR" sz="700" dirty="0"/>
          </a:p>
          <a:p>
            <a:pPr marL="0" indent="0">
              <a:buNone/>
              <a:defRPr/>
            </a:pPr>
            <a:endParaRPr lang="hr-HR" sz="700" dirty="0"/>
          </a:p>
          <a:p>
            <a:pPr marL="0" indent="0">
              <a:buNone/>
              <a:defRPr/>
            </a:pPr>
            <a:r>
              <a:rPr lang="hr-HR" sz="1800" dirty="0"/>
              <a:t>R</a:t>
            </a:r>
            <a:r>
              <a:rPr lang="en-US" sz="1800" dirty="0"/>
              <a:t>ed.</a:t>
            </a:r>
            <a:r>
              <a:rPr lang="hr-HR" sz="1800" dirty="0"/>
              <a:t> </a:t>
            </a:r>
            <a:r>
              <a:rPr lang="en-US" sz="1800" dirty="0"/>
              <a:t>prof.</a:t>
            </a:r>
            <a:r>
              <a:rPr lang="hr-HR" sz="1800" dirty="0"/>
              <a:t> </a:t>
            </a:r>
            <a:r>
              <a:rPr lang="en-US" sz="1800" dirty="0"/>
              <a:t>art. </a:t>
            </a:r>
            <a:r>
              <a:rPr lang="en-US" sz="2000" b="1" dirty="0" err="1"/>
              <a:t>Ljubomir</a:t>
            </a:r>
            <a:r>
              <a:rPr lang="en-US" sz="2000" b="1" dirty="0"/>
              <a:t> </a:t>
            </a:r>
            <a:r>
              <a:rPr lang="en-US" sz="2000" b="1" dirty="0" err="1"/>
              <a:t>Miščević</a:t>
            </a:r>
            <a:r>
              <a:rPr lang="en-US" sz="1900" dirty="0"/>
              <a:t>, </a:t>
            </a:r>
            <a:r>
              <a:rPr lang="en-US" sz="1800" dirty="0"/>
              <a:t>dipl.</a:t>
            </a:r>
            <a:r>
              <a:rPr lang="hr-HR" sz="1800" dirty="0"/>
              <a:t> </a:t>
            </a:r>
            <a:r>
              <a:rPr lang="en-US" sz="1800" dirty="0" err="1"/>
              <a:t>ing</a:t>
            </a:r>
            <a:r>
              <a:rPr lang="en-US" sz="1800" dirty="0"/>
              <a:t>.</a:t>
            </a:r>
            <a:r>
              <a:rPr lang="hr-HR" sz="1800" dirty="0"/>
              <a:t> </a:t>
            </a:r>
            <a:r>
              <a:rPr lang="en-US" sz="1800" dirty="0" err="1"/>
              <a:t>arh</a:t>
            </a:r>
            <a:r>
              <a:rPr lang="en-US" sz="1800" dirty="0"/>
              <a:t>. </a:t>
            </a:r>
            <a:endParaRPr lang="hr-HR" sz="1800" dirty="0"/>
          </a:p>
          <a:p>
            <a:pPr marL="0" indent="0">
              <a:buNone/>
              <a:defRPr/>
            </a:pPr>
            <a:r>
              <a:rPr lang="en-US" sz="1900" b="1" dirty="0"/>
              <a:t>Ana </a:t>
            </a:r>
            <a:r>
              <a:rPr lang="en-US" sz="1900" b="1" dirty="0" err="1"/>
              <a:t>Rubić</a:t>
            </a:r>
            <a:r>
              <a:rPr lang="hr-HR" sz="1800" dirty="0"/>
              <a:t>, suradnica i suorganizatorica,</a:t>
            </a:r>
            <a:r>
              <a:rPr lang="en-US" sz="1800" dirty="0"/>
              <a:t> </a:t>
            </a:r>
            <a:r>
              <a:rPr lang="en-US" sz="1800" dirty="0" err="1"/>
              <a:t>predsjednica</a:t>
            </a:r>
            <a:r>
              <a:rPr lang="en-US" sz="1800" dirty="0"/>
              <a:t> </a:t>
            </a:r>
            <a:r>
              <a:rPr lang="en-US" sz="1800" dirty="0" err="1"/>
              <a:t>Radne</a:t>
            </a:r>
            <a:r>
              <a:rPr lang="en-US" sz="1800" dirty="0"/>
              <a:t> </a:t>
            </a:r>
            <a:r>
              <a:rPr lang="en-US" sz="1800" dirty="0" err="1"/>
              <a:t>grupe</a:t>
            </a:r>
            <a:r>
              <a:rPr lang="en-US" sz="1800" dirty="0"/>
              <a:t> </a:t>
            </a:r>
            <a:r>
              <a:rPr lang="en-US" sz="1800" dirty="0" err="1"/>
              <a:t>za</a:t>
            </a:r>
            <a:r>
              <a:rPr lang="en-US" sz="1800" dirty="0"/>
              <a:t> </a:t>
            </a:r>
            <a:r>
              <a:rPr lang="en-US" sz="1800" dirty="0" err="1"/>
              <a:t>zelene</a:t>
            </a:r>
            <a:r>
              <a:rPr lang="en-US" sz="1800" dirty="0"/>
              <a:t> </a:t>
            </a:r>
            <a:r>
              <a:rPr lang="en-US" sz="1800" dirty="0" err="1"/>
              <a:t>knjižnice</a:t>
            </a:r>
            <a:r>
              <a:rPr lang="hr-HR" sz="1800" dirty="0"/>
              <a:t> </a:t>
            </a:r>
            <a:r>
              <a:rPr lang="en-US" sz="1800" dirty="0" err="1"/>
              <a:t>Hrvatskog</a:t>
            </a:r>
            <a:r>
              <a:rPr lang="en-US" sz="1800" dirty="0"/>
              <a:t> </a:t>
            </a:r>
            <a:r>
              <a:rPr lang="en-US" sz="1800" dirty="0" err="1"/>
              <a:t>knjižničarskog</a:t>
            </a:r>
            <a:r>
              <a:rPr lang="en-US" sz="1800" dirty="0"/>
              <a:t> </a:t>
            </a:r>
            <a:r>
              <a:rPr lang="en-US" sz="1800" dirty="0" err="1"/>
              <a:t>društva</a:t>
            </a:r>
            <a:r>
              <a:rPr lang="en-US" sz="1800" dirty="0"/>
              <a:t> (2018.- 2020.)</a:t>
            </a:r>
            <a:endParaRPr lang="hr-HR" sz="1800" dirty="0"/>
          </a:p>
          <a:p>
            <a:pPr marL="0" indent="0">
              <a:spcBef>
                <a:spcPts val="0"/>
              </a:spcBef>
              <a:buNone/>
              <a:defRPr/>
            </a:pPr>
            <a:endParaRPr lang="hr-HR" sz="900" dirty="0"/>
          </a:p>
          <a:p>
            <a:pPr marL="0" indent="0">
              <a:spcBef>
                <a:spcPts val="0"/>
              </a:spcBef>
              <a:buNone/>
              <a:defRPr/>
            </a:pPr>
            <a:endParaRPr lang="hr-HR" sz="1600" dirty="0"/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hr-HR" sz="1600" dirty="0"/>
              <a:t>Red. p</a:t>
            </a:r>
            <a:r>
              <a:rPr lang="en-GB" sz="1600" dirty="0" err="1"/>
              <a:t>rof</a:t>
            </a:r>
            <a:r>
              <a:rPr lang="en-GB" sz="1600" dirty="0"/>
              <a:t>. </a:t>
            </a:r>
            <a:r>
              <a:rPr lang="hr-HR" sz="1600" dirty="0"/>
              <a:t>art. </a:t>
            </a:r>
            <a:r>
              <a:rPr lang="en-GB" sz="1600" dirty="0" err="1"/>
              <a:t>Ljubomir</a:t>
            </a:r>
            <a:r>
              <a:rPr lang="en-GB" sz="1600" dirty="0"/>
              <a:t> </a:t>
            </a:r>
            <a:r>
              <a:rPr lang="en-GB" sz="1600" dirty="0" err="1"/>
              <a:t>Miščević</a:t>
            </a:r>
            <a:r>
              <a:rPr lang="en-GB" sz="1600" dirty="0"/>
              <a:t>, </a:t>
            </a:r>
            <a:r>
              <a:rPr lang="hr-HR" sz="1600" dirty="0"/>
              <a:t>dipl. ing. arh.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hr-HR" sz="1600" dirty="0"/>
              <a:t>Sveučilište u </a:t>
            </a:r>
            <a:r>
              <a:rPr lang="en-GB" sz="1600" dirty="0"/>
              <a:t>Zagreb</a:t>
            </a:r>
            <a:r>
              <a:rPr lang="hr-HR" sz="1600" dirty="0"/>
              <a:t>u, Arhitektonski fakultet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hr-HR" sz="1600" dirty="0"/>
              <a:t>Fra A. </a:t>
            </a:r>
            <a:r>
              <a:rPr lang="en-GB" sz="1600" dirty="0" err="1"/>
              <a:t>Kačića</a:t>
            </a:r>
            <a:r>
              <a:rPr lang="hr-HR" sz="1600" dirty="0"/>
              <a:t> Miošića</a:t>
            </a:r>
            <a:r>
              <a:rPr lang="en-GB" sz="1600" dirty="0"/>
              <a:t> 26 </a:t>
            </a:r>
            <a:endParaRPr lang="hr-HR" sz="1600" dirty="0"/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hr-HR" sz="1600" dirty="0"/>
              <a:t>miscevic@arhitekt.hr   www.arhitekt.hr  www.miscevic.net   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en-GB" sz="1600" dirty="0"/>
              <a:t>www.sunarh.hr </a:t>
            </a:r>
            <a:r>
              <a:rPr lang="hr-HR" sz="1600" dirty="0"/>
              <a:t>  www.kpk.hr   </a:t>
            </a:r>
            <a:r>
              <a:rPr lang="en-GB" sz="1600" dirty="0"/>
              <a:t>www.pass-net.net </a:t>
            </a:r>
            <a:endParaRPr lang="hr-HR" sz="1600" dirty="0"/>
          </a:p>
          <a:p>
            <a:pPr marL="0" indent="0">
              <a:spcBef>
                <a:spcPts val="0"/>
              </a:spcBef>
              <a:buNone/>
              <a:defRPr/>
            </a:pPr>
            <a:endParaRPr lang="hr-HR" sz="900" dirty="0"/>
          </a:p>
        </p:txBody>
      </p:sp>
      <p:pic>
        <p:nvPicPr>
          <p:cNvPr id="7171" name="Picture 3" descr="CER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21" t="4646" r="19266" b="9190"/>
          <a:stretch>
            <a:fillRect/>
          </a:stretch>
        </p:blipFill>
        <p:spPr bwMode="auto">
          <a:xfrm>
            <a:off x="7791948" y="5736358"/>
            <a:ext cx="667881" cy="715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5" descr="Af - 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8898" y="4513927"/>
            <a:ext cx="2348444" cy="600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6" descr="PASS-NET 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1235" y="6047365"/>
            <a:ext cx="1323546" cy="404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911" y="5924978"/>
            <a:ext cx="2286000" cy="4477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8" descr="PassREg_logo (2)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0" y="5864505"/>
            <a:ext cx="1384632" cy="658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6" name="Picture 2" descr="C:\Documents and Settings\bubo\Desktop\croskills\logo buildup skills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7273" y="5924978"/>
            <a:ext cx="719466" cy="577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7" name="Picture 3" descr="Capture logo 1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3292" y="5114343"/>
            <a:ext cx="2049798" cy="6220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8" name="Picture 6" descr="IEE_Logo_neu_vert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8912" y="5842907"/>
            <a:ext cx="1205444" cy="699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0" name="Picture 12" descr="C:\Users\Olga\Desktop\KNJIZNICE_LJ_M_PREDAVANJA\logo_gkzd_7w5-ZADAR_10-2021.pn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9848" y="359399"/>
            <a:ext cx="2216684" cy="1959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06604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Olga</dc:creator>
  <cp:lastModifiedBy>Olga</cp:lastModifiedBy>
  <cp:revision>1</cp:revision>
  <dcterms:created xsi:type="dcterms:W3CDTF">2006-08-16T00:00:00Z</dcterms:created>
  <dcterms:modified xsi:type="dcterms:W3CDTF">2021-10-28T09:05:38Z</dcterms:modified>
</cp:coreProperties>
</file>